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sldIdLst>
    <p:sldId id="256" r:id="rId2"/>
    <p:sldId id="257" r:id="rId3"/>
    <p:sldId id="262" r:id="rId4"/>
    <p:sldId id="258" r:id="rId5"/>
    <p:sldId id="261" r:id="rId6"/>
    <p:sldId id="260" r:id="rId7"/>
    <p:sldId id="275" r:id="rId8"/>
    <p:sldId id="276"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8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3330958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14714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06F67F-A165-4113-9E5B-41295423974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1439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C049D3A-BD42-49E4-A694-D217E099A966}" type="datetimeFigureOut">
              <a:rPr lang="en-US" smtClean="0"/>
              <a:t>30-Mar-23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3780020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C049D3A-BD42-49E4-A694-D217E099A966}" type="datetimeFigureOut">
              <a:rPr lang="en-US" smtClean="0"/>
              <a:t>30-Mar-23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06F67F-A165-4113-9E5B-41295423974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35198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C049D3A-BD42-49E4-A694-D217E099A966}" type="datetimeFigureOut">
              <a:rPr lang="en-US" smtClean="0"/>
              <a:t>30-Mar-23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1794601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1645889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280024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20234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049D3A-BD42-49E4-A694-D217E099A966}" type="datetimeFigureOut">
              <a:rPr lang="en-US" smtClean="0"/>
              <a:t>30-Mar-23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34214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49D3A-BD42-49E4-A694-D217E099A966}" type="datetimeFigureOut">
              <a:rPr lang="en-US" smtClean="0"/>
              <a:t>30-Mar-23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1335927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049D3A-BD42-49E4-A694-D217E099A966}" type="datetimeFigureOut">
              <a:rPr lang="en-US" smtClean="0"/>
              <a:t>30-Mar-23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220631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049D3A-BD42-49E4-A694-D217E099A966}" type="datetimeFigureOut">
              <a:rPr lang="en-US" smtClean="0"/>
              <a:t>30-Mar-23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2044553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049D3A-BD42-49E4-A694-D217E099A966}" type="datetimeFigureOut">
              <a:rPr lang="en-US" smtClean="0"/>
              <a:t>30-Mar-23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416919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049D3A-BD42-49E4-A694-D217E099A966}" type="datetimeFigureOut">
              <a:rPr lang="en-US" smtClean="0"/>
              <a:t>30-Mar-23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223242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049D3A-BD42-49E4-A694-D217E099A966}" type="datetimeFigureOut">
              <a:rPr lang="en-US" smtClean="0"/>
              <a:t>30-Mar-23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06F67F-A165-4113-9E5B-41295423974E}" type="slidenum">
              <a:rPr lang="en-US" smtClean="0"/>
              <a:t>‹#›</a:t>
            </a:fld>
            <a:endParaRPr lang="en-US"/>
          </a:p>
        </p:txBody>
      </p:sp>
    </p:spTree>
    <p:extLst>
      <p:ext uri="{BB962C8B-B14F-4D97-AF65-F5344CB8AC3E}">
        <p14:creationId xmlns:p14="http://schemas.microsoft.com/office/powerpoint/2010/main" val="276815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C049D3A-BD42-49E4-A694-D217E099A966}" type="datetimeFigureOut">
              <a:rPr lang="en-US" smtClean="0"/>
              <a:t>30-Mar-23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406F67F-A165-4113-9E5B-41295423974E}" type="slidenum">
              <a:rPr lang="en-US" smtClean="0"/>
              <a:t>‹#›</a:t>
            </a:fld>
            <a:endParaRPr lang="en-US"/>
          </a:p>
        </p:txBody>
      </p:sp>
    </p:spTree>
    <p:extLst>
      <p:ext uri="{BB962C8B-B14F-4D97-AF65-F5344CB8AC3E}">
        <p14:creationId xmlns:p14="http://schemas.microsoft.com/office/powerpoint/2010/main" val="32687444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E160-139C-EA70-B0F9-7073454C84E5}"/>
              </a:ext>
            </a:extLst>
          </p:cNvPr>
          <p:cNvSpPr>
            <a:spLocks noGrp="1"/>
          </p:cNvSpPr>
          <p:nvPr>
            <p:ph type="ctrTitle"/>
          </p:nvPr>
        </p:nvSpPr>
        <p:spPr/>
        <p:txBody>
          <a:bodyPr/>
          <a:lstStyle/>
          <a:p>
            <a:r>
              <a:rPr lang="en-US" b="1" i="0" dirty="0">
                <a:solidFill>
                  <a:srgbClr val="202124"/>
                </a:solidFill>
                <a:effectLst/>
                <a:latin typeface="Google Sans"/>
              </a:rPr>
              <a:t>Transfopower Limited</a:t>
            </a:r>
            <a:endParaRPr lang="en-US" b="1" dirty="0"/>
          </a:p>
        </p:txBody>
      </p:sp>
      <p:sp>
        <p:nvSpPr>
          <p:cNvPr id="3" name="Subtitle 2">
            <a:extLst>
              <a:ext uri="{FF2B5EF4-FFF2-40B4-BE49-F238E27FC236}">
                <a16:creationId xmlns:a16="http://schemas.microsoft.com/office/drawing/2014/main" id="{60F3A5E1-BA81-1DAE-F77E-37ED18A4485D}"/>
              </a:ext>
            </a:extLst>
          </p:cNvPr>
          <p:cNvSpPr>
            <a:spLocks noGrp="1"/>
          </p:cNvSpPr>
          <p:nvPr>
            <p:ph type="subTitle" idx="1"/>
          </p:nvPr>
        </p:nvSpPr>
        <p:spPr/>
        <p:txBody>
          <a:bodyPr>
            <a:normAutofit fontScale="92500" lnSpcReduction="20000"/>
          </a:bodyPr>
          <a:lstStyle/>
          <a:p>
            <a:r>
              <a:rPr lang="en-US" sz="2000" kern="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Transfopower Din Rail Meter Collector System</a:t>
            </a:r>
          </a:p>
          <a:p>
            <a:r>
              <a:rPr lang="en-US" sz="2000" b="1" kern="0" dirty="0">
                <a:solidFill>
                  <a:srgbClr val="374151"/>
                </a:solidFill>
                <a:latin typeface="Times New Roman" panose="02020603050405020304" pitchFamily="18" charset="0"/>
                <a:cs typeface="Times New Roman" panose="02020603050405020304" pitchFamily="18" charset="0"/>
              </a:rPr>
              <a:t>Muhammad Faique</a:t>
            </a:r>
          </a:p>
          <a:p>
            <a:r>
              <a:rPr lang="en-US" sz="2000" b="1" kern="0" dirty="0" err="1">
                <a:solidFill>
                  <a:srgbClr val="374151"/>
                </a:solidFill>
                <a:latin typeface="Times New Roman" panose="02020603050405020304" pitchFamily="18" charset="0"/>
                <a:cs typeface="Times New Roman" panose="02020603050405020304" pitchFamily="18" charset="0"/>
              </a:rPr>
              <a:t>Contact:faique@transfopower.net</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007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25E2-5E02-644E-79DA-D1FB16CEBA1F}"/>
              </a:ext>
            </a:extLst>
          </p:cNvPr>
          <p:cNvSpPr>
            <a:spLocks noGrp="1"/>
          </p:cNvSpPr>
          <p:nvPr>
            <p:ph type="title"/>
          </p:nvPr>
        </p:nvSpPr>
        <p:spPr>
          <a:xfrm>
            <a:off x="2142933" y="946778"/>
            <a:ext cx="9361680" cy="958222"/>
          </a:xfrm>
        </p:spPr>
        <p:txBody>
          <a:bodyPr/>
          <a:lstStyle/>
          <a:p>
            <a:r>
              <a:rPr lang="en-US" b="1" dirty="0"/>
              <a:t>Action Logs</a:t>
            </a:r>
          </a:p>
        </p:txBody>
      </p:sp>
      <p:sp>
        <p:nvSpPr>
          <p:cNvPr id="3" name="Content Placeholder 2">
            <a:extLst>
              <a:ext uri="{FF2B5EF4-FFF2-40B4-BE49-F238E27FC236}">
                <a16:creationId xmlns:a16="http://schemas.microsoft.com/office/drawing/2014/main" id="{A774806F-FEAB-60E6-D13D-4D22ABB2EA5B}"/>
              </a:ext>
            </a:extLst>
          </p:cNvPr>
          <p:cNvSpPr>
            <a:spLocks noGrp="1"/>
          </p:cNvSpPr>
          <p:nvPr>
            <p:ph idx="1"/>
          </p:nvPr>
        </p:nvSpPr>
        <p:spPr>
          <a:xfrm>
            <a:off x="1846332" y="1828800"/>
            <a:ext cx="9658280" cy="4082422"/>
          </a:xfrm>
        </p:spPr>
        <p:txBody>
          <a:bodyPr/>
          <a:lstStyle/>
          <a:p>
            <a:r>
              <a:rPr lang="en-US" dirty="0"/>
              <a:t>User can see the action logs and operation preformed by other user</a:t>
            </a:r>
          </a:p>
        </p:txBody>
      </p:sp>
      <p:pic>
        <p:nvPicPr>
          <p:cNvPr id="5" name="Picture 4">
            <a:extLst>
              <a:ext uri="{FF2B5EF4-FFF2-40B4-BE49-F238E27FC236}">
                <a16:creationId xmlns:a16="http://schemas.microsoft.com/office/drawing/2014/main" id="{A3B908E6-72AE-F075-10FD-C31AEAE94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332" y="2715252"/>
            <a:ext cx="9361680" cy="3777622"/>
          </a:xfrm>
          <a:prstGeom prst="rect">
            <a:avLst/>
          </a:prstGeom>
        </p:spPr>
      </p:pic>
    </p:spTree>
    <p:extLst>
      <p:ext uri="{BB962C8B-B14F-4D97-AF65-F5344CB8AC3E}">
        <p14:creationId xmlns:p14="http://schemas.microsoft.com/office/powerpoint/2010/main" val="163665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624D-52F1-AFD4-0018-9E7BA7C68873}"/>
              </a:ext>
            </a:extLst>
          </p:cNvPr>
          <p:cNvSpPr>
            <a:spLocks noGrp="1"/>
          </p:cNvSpPr>
          <p:nvPr>
            <p:ph type="title"/>
          </p:nvPr>
        </p:nvSpPr>
        <p:spPr>
          <a:xfrm>
            <a:off x="1869441" y="779788"/>
            <a:ext cx="9635172" cy="1125212"/>
          </a:xfrm>
        </p:spPr>
        <p:txBody>
          <a:bodyPr/>
          <a:lstStyle/>
          <a:p>
            <a:r>
              <a:rPr lang="en-US" b="1" dirty="0"/>
              <a:t>Quick Reading</a:t>
            </a:r>
          </a:p>
        </p:txBody>
      </p:sp>
      <p:sp>
        <p:nvSpPr>
          <p:cNvPr id="3" name="Content Placeholder 2">
            <a:extLst>
              <a:ext uri="{FF2B5EF4-FFF2-40B4-BE49-F238E27FC236}">
                <a16:creationId xmlns:a16="http://schemas.microsoft.com/office/drawing/2014/main" id="{0D999DB8-A8E1-EB30-A4B8-66F69A509C98}"/>
              </a:ext>
            </a:extLst>
          </p:cNvPr>
          <p:cNvSpPr>
            <a:spLocks noGrp="1"/>
          </p:cNvSpPr>
          <p:nvPr>
            <p:ph idx="1"/>
          </p:nvPr>
        </p:nvSpPr>
        <p:spPr>
          <a:xfrm>
            <a:off x="1997095" y="1554480"/>
            <a:ext cx="8911688" cy="4265302"/>
          </a:xfrm>
        </p:spPr>
        <p:txBody>
          <a:bodyPr/>
          <a:lstStyle/>
          <a:p>
            <a:r>
              <a:rPr lang="en-US" dirty="0"/>
              <a:t>User Can see live instant Load </a:t>
            </a:r>
          </a:p>
        </p:txBody>
      </p:sp>
      <p:pic>
        <p:nvPicPr>
          <p:cNvPr id="5" name="Picture 4">
            <a:extLst>
              <a:ext uri="{FF2B5EF4-FFF2-40B4-BE49-F238E27FC236}">
                <a16:creationId xmlns:a16="http://schemas.microsoft.com/office/drawing/2014/main" id="{8C197C39-37A8-ED14-30C9-42E852E5B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957" y="2357120"/>
            <a:ext cx="10217764" cy="4420234"/>
          </a:xfrm>
          <a:prstGeom prst="rect">
            <a:avLst/>
          </a:prstGeom>
        </p:spPr>
      </p:pic>
    </p:spTree>
    <p:extLst>
      <p:ext uri="{BB962C8B-B14F-4D97-AF65-F5344CB8AC3E}">
        <p14:creationId xmlns:p14="http://schemas.microsoft.com/office/powerpoint/2010/main" val="2008490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6DE0-2EEA-26D6-A656-643FFD0C860B}"/>
              </a:ext>
            </a:extLst>
          </p:cNvPr>
          <p:cNvSpPr>
            <a:spLocks noGrp="1"/>
          </p:cNvSpPr>
          <p:nvPr>
            <p:ph type="title"/>
          </p:nvPr>
        </p:nvSpPr>
        <p:spPr>
          <a:xfrm>
            <a:off x="1991361" y="946150"/>
            <a:ext cx="9513252" cy="958850"/>
          </a:xfrm>
        </p:spPr>
        <p:txBody>
          <a:bodyPr/>
          <a:lstStyle/>
          <a:p>
            <a:r>
              <a:rPr lang="en-US" b="1" dirty="0"/>
              <a:t>Analysis of Consumption and Current</a:t>
            </a:r>
          </a:p>
        </p:txBody>
      </p:sp>
      <p:pic>
        <p:nvPicPr>
          <p:cNvPr id="5" name="Content Placeholder 4">
            <a:extLst>
              <a:ext uri="{FF2B5EF4-FFF2-40B4-BE49-F238E27FC236}">
                <a16:creationId xmlns:a16="http://schemas.microsoft.com/office/drawing/2014/main" id="{94EA60A9-4A2B-6C91-9297-1453DFA73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240" y="1740454"/>
            <a:ext cx="8534579" cy="4171396"/>
          </a:xfrm>
        </p:spPr>
      </p:pic>
    </p:spTree>
    <p:extLst>
      <p:ext uri="{BB962C8B-B14F-4D97-AF65-F5344CB8AC3E}">
        <p14:creationId xmlns:p14="http://schemas.microsoft.com/office/powerpoint/2010/main" val="271692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9ED7-921B-C46A-BE25-E6EB80524E39}"/>
              </a:ext>
            </a:extLst>
          </p:cNvPr>
          <p:cNvSpPr>
            <a:spLocks noGrp="1"/>
          </p:cNvSpPr>
          <p:nvPr>
            <p:ph type="title"/>
          </p:nvPr>
        </p:nvSpPr>
        <p:spPr>
          <a:xfrm>
            <a:off x="2120695" y="1127760"/>
            <a:ext cx="8743837" cy="746760"/>
          </a:xfrm>
        </p:spPr>
        <p:txBody>
          <a:bodyPr/>
          <a:lstStyle/>
          <a:p>
            <a:r>
              <a:rPr lang="en-US" b="1" dirty="0"/>
              <a:t>Analysis of Voltage and power Factor</a:t>
            </a:r>
            <a:endParaRPr lang="en-US" dirty="0"/>
          </a:p>
        </p:txBody>
      </p:sp>
      <p:pic>
        <p:nvPicPr>
          <p:cNvPr id="5" name="Content Placeholder 4">
            <a:extLst>
              <a:ext uri="{FF2B5EF4-FFF2-40B4-BE49-F238E27FC236}">
                <a16:creationId xmlns:a16="http://schemas.microsoft.com/office/drawing/2014/main" id="{99A576F5-7295-8941-2098-19B125435C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695" y="2133600"/>
            <a:ext cx="9212355" cy="3778250"/>
          </a:xfrm>
        </p:spPr>
      </p:pic>
    </p:spTree>
    <p:extLst>
      <p:ext uri="{BB962C8B-B14F-4D97-AF65-F5344CB8AC3E}">
        <p14:creationId xmlns:p14="http://schemas.microsoft.com/office/powerpoint/2010/main" val="7101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60A0-9C89-68EC-0E53-AA441433D6F5}"/>
              </a:ext>
            </a:extLst>
          </p:cNvPr>
          <p:cNvSpPr>
            <a:spLocks noGrp="1"/>
          </p:cNvSpPr>
          <p:nvPr>
            <p:ph type="title"/>
          </p:nvPr>
        </p:nvSpPr>
        <p:spPr>
          <a:xfrm>
            <a:off x="2592925" y="1178560"/>
            <a:ext cx="8911687" cy="726440"/>
          </a:xfrm>
        </p:spPr>
        <p:txBody>
          <a:bodyPr/>
          <a:lstStyle/>
          <a:p>
            <a:r>
              <a:rPr lang="en-US" b="1" dirty="0"/>
              <a:t>Analysis of Data in Tabular Form</a:t>
            </a:r>
          </a:p>
        </p:txBody>
      </p:sp>
      <p:pic>
        <p:nvPicPr>
          <p:cNvPr id="5" name="Content Placeholder 4">
            <a:extLst>
              <a:ext uri="{FF2B5EF4-FFF2-40B4-BE49-F238E27FC236}">
                <a16:creationId xmlns:a16="http://schemas.microsoft.com/office/drawing/2014/main" id="{E9BFB98D-A663-2D7B-DB65-B7A81D709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6208" y="2133600"/>
            <a:ext cx="8041409" cy="3778250"/>
          </a:xfrm>
        </p:spPr>
      </p:pic>
    </p:spTree>
    <p:extLst>
      <p:ext uri="{BB962C8B-B14F-4D97-AF65-F5344CB8AC3E}">
        <p14:creationId xmlns:p14="http://schemas.microsoft.com/office/powerpoint/2010/main" val="55236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9AF9-9349-B9F1-5ABC-85C0B1E5978A}"/>
              </a:ext>
            </a:extLst>
          </p:cNvPr>
          <p:cNvSpPr>
            <a:spLocks noGrp="1"/>
          </p:cNvSpPr>
          <p:nvPr>
            <p:ph type="title"/>
          </p:nvPr>
        </p:nvSpPr>
        <p:spPr>
          <a:xfrm>
            <a:off x="2084925" y="1111790"/>
            <a:ext cx="8911687" cy="1280890"/>
          </a:xfrm>
        </p:spPr>
        <p:txBody>
          <a:bodyPr/>
          <a:lstStyle/>
          <a:p>
            <a:r>
              <a:rPr lang="en-US" b="1" dirty="0"/>
              <a:t>Auto Registration</a:t>
            </a:r>
          </a:p>
        </p:txBody>
      </p:sp>
      <p:pic>
        <p:nvPicPr>
          <p:cNvPr id="5" name="Content Placeholder 4">
            <a:extLst>
              <a:ext uri="{FF2B5EF4-FFF2-40B4-BE49-F238E27FC236}">
                <a16:creationId xmlns:a16="http://schemas.microsoft.com/office/drawing/2014/main" id="{32D080B3-EAAC-719C-5A9C-B5B9E676F1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295" r="5014" b="6688"/>
          <a:stretch/>
        </p:blipFill>
        <p:spPr>
          <a:xfrm>
            <a:off x="2592925" y="2028216"/>
            <a:ext cx="8659024" cy="4205674"/>
          </a:xfrm>
        </p:spPr>
      </p:pic>
    </p:spTree>
    <p:extLst>
      <p:ext uri="{BB962C8B-B14F-4D97-AF65-F5344CB8AC3E}">
        <p14:creationId xmlns:p14="http://schemas.microsoft.com/office/powerpoint/2010/main" val="3432654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6683-B593-CA0D-BF36-3B99E9C24D77}"/>
              </a:ext>
            </a:extLst>
          </p:cNvPr>
          <p:cNvSpPr>
            <a:spLocks noGrp="1"/>
          </p:cNvSpPr>
          <p:nvPr>
            <p:ph type="title"/>
          </p:nvPr>
        </p:nvSpPr>
        <p:spPr>
          <a:xfrm>
            <a:off x="1881725" y="946150"/>
            <a:ext cx="8911687" cy="1280890"/>
          </a:xfrm>
        </p:spPr>
        <p:txBody>
          <a:bodyPr/>
          <a:lstStyle/>
          <a:p>
            <a:r>
              <a:rPr lang="en-US" b="1" dirty="0"/>
              <a:t>Manual Registration</a:t>
            </a:r>
          </a:p>
        </p:txBody>
      </p:sp>
      <p:pic>
        <p:nvPicPr>
          <p:cNvPr id="5" name="Content Placeholder 4">
            <a:extLst>
              <a:ext uri="{FF2B5EF4-FFF2-40B4-BE49-F238E27FC236}">
                <a16:creationId xmlns:a16="http://schemas.microsoft.com/office/drawing/2014/main" id="{439D0151-E9B5-B4E7-8509-CBA7536F60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830637"/>
            <a:ext cx="8292401" cy="4081213"/>
          </a:xfrm>
        </p:spPr>
      </p:pic>
    </p:spTree>
    <p:extLst>
      <p:ext uri="{BB962C8B-B14F-4D97-AF65-F5344CB8AC3E}">
        <p14:creationId xmlns:p14="http://schemas.microsoft.com/office/powerpoint/2010/main" val="80999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0AACE5-61E7-4A97-2628-FF5C68D489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844" r="4915" b="7072"/>
          <a:stretch/>
        </p:blipFill>
        <p:spPr>
          <a:xfrm>
            <a:off x="2519680" y="1412240"/>
            <a:ext cx="8016239" cy="4185920"/>
          </a:xfrm>
        </p:spPr>
      </p:pic>
    </p:spTree>
    <p:extLst>
      <p:ext uri="{BB962C8B-B14F-4D97-AF65-F5344CB8AC3E}">
        <p14:creationId xmlns:p14="http://schemas.microsoft.com/office/powerpoint/2010/main" val="345811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C798-7178-0C03-655B-0E0083394459}"/>
              </a:ext>
            </a:extLst>
          </p:cNvPr>
          <p:cNvSpPr>
            <a:spLocks noGrp="1"/>
          </p:cNvSpPr>
          <p:nvPr>
            <p:ph type="title"/>
          </p:nvPr>
        </p:nvSpPr>
        <p:spPr>
          <a:xfrm>
            <a:off x="2440525" y="1132110"/>
            <a:ext cx="8911687" cy="1280890"/>
          </a:xfrm>
        </p:spPr>
        <p:txBody>
          <a:bodyPr/>
          <a:lstStyle/>
          <a:p>
            <a:r>
              <a:rPr lang="en-US" b="1" dirty="0"/>
              <a:t>Range Wise Analysis</a:t>
            </a:r>
          </a:p>
        </p:txBody>
      </p:sp>
      <p:pic>
        <p:nvPicPr>
          <p:cNvPr id="9" name="Content Placeholder 8">
            <a:extLst>
              <a:ext uri="{FF2B5EF4-FFF2-40B4-BE49-F238E27FC236}">
                <a16:creationId xmlns:a16="http://schemas.microsoft.com/office/drawing/2014/main" id="{B8859422-D90D-9411-56F7-930D0337FA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949" b="4921"/>
          <a:stretch/>
        </p:blipFill>
        <p:spPr>
          <a:xfrm>
            <a:off x="2722880" y="2047149"/>
            <a:ext cx="7682477" cy="3678741"/>
          </a:xfrm>
        </p:spPr>
      </p:pic>
    </p:spTree>
    <p:extLst>
      <p:ext uri="{BB962C8B-B14F-4D97-AF65-F5344CB8AC3E}">
        <p14:creationId xmlns:p14="http://schemas.microsoft.com/office/powerpoint/2010/main" val="3233794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1E467-012A-6F05-E037-4C546451DC66}"/>
              </a:ext>
            </a:extLst>
          </p:cNvPr>
          <p:cNvSpPr>
            <a:spLocks noGrp="1"/>
          </p:cNvSpPr>
          <p:nvPr>
            <p:ph type="title"/>
          </p:nvPr>
        </p:nvSpPr>
        <p:spPr>
          <a:xfrm>
            <a:off x="1973165" y="975360"/>
            <a:ext cx="8911687" cy="756920"/>
          </a:xfrm>
        </p:spPr>
        <p:txBody>
          <a:bodyPr/>
          <a:lstStyle/>
          <a:p>
            <a:r>
              <a:rPr lang="en-US" b="1" dirty="0"/>
              <a:t>Reactive Unit</a:t>
            </a:r>
          </a:p>
        </p:txBody>
      </p:sp>
      <p:pic>
        <p:nvPicPr>
          <p:cNvPr id="5" name="Content Placeholder 4">
            <a:extLst>
              <a:ext uri="{FF2B5EF4-FFF2-40B4-BE49-F238E27FC236}">
                <a16:creationId xmlns:a16="http://schemas.microsoft.com/office/drawing/2014/main" id="{2ED8879D-E092-4D0A-CA84-03F961B371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219" r="174" b="5613"/>
          <a:stretch/>
        </p:blipFill>
        <p:spPr>
          <a:xfrm>
            <a:off x="2617349" y="2011680"/>
            <a:ext cx="8902546" cy="4222210"/>
          </a:xfrm>
        </p:spPr>
      </p:pic>
    </p:spTree>
    <p:extLst>
      <p:ext uri="{BB962C8B-B14F-4D97-AF65-F5344CB8AC3E}">
        <p14:creationId xmlns:p14="http://schemas.microsoft.com/office/powerpoint/2010/main" val="347016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73B8-E3E1-1935-CDCF-BA8EC7A90E9A}"/>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4EA32378-4DD1-8A81-1ED6-7E1EB9E6DC70}"/>
              </a:ext>
            </a:extLst>
          </p:cNvPr>
          <p:cNvSpPr>
            <a:spLocks noGrp="1"/>
          </p:cNvSpPr>
          <p:nvPr>
            <p:ph idx="1"/>
          </p:nvPr>
        </p:nvSpPr>
        <p:spPr/>
        <p:txBody>
          <a:bodyPr/>
          <a:lstStyle/>
          <a:p>
            <a:pPr marL="0" indent="0">
              <a:buNone/>
            </a:pPr>
            <a:r>
              <a:rPr lang="en-US" sz="1800" kern="0" dirty="0">
                <a:solidFill>
                  <a:srgbClr val="374151"/>
                </a:solidFill>
                <a:effectLst/>
                <a:latin typeface="Segoe UI" panose="020B0502040204020203" pitchFamily="34" charset="0"/>
                <a:ea typeface="Times New Roman" panose="02020603050405020304" pitchFamily="18" charset="0"/>
              </a:rPr>
              <a:t>Transfopower as a leading provider of innovative solutions for the power industry.</a:t>
            </a:r>
            <a:r>
              <a:rPr lang="en-US"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Managing the large volumes of data generated by machines can be a major challenge, particularly as data needs to be stored for long periods of time for analysis and regulatory purposes. Power monitoring systems need to integrate in such a way, so user can view a complete picture of the power system.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93772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C634-395C-9EF2-E651-95697F664ECD}"/>
              </a:ext>
            </a:extLst>
          </p:cNvPr>
          <p:cNvSpPr>
            <a:spLocks noGrp="1"/>
          </p:cNvSpPr>
          <p:nvPr>
            <p:ph type="title"/>
          </p:nvPr>
        </p:nvSpPr>
        <p:spPr>
          <a:xfrm>
            <a:off x="2135725" y="969550"/>
            <a:ext cx="8911687" cy="747490"/>
          </a:xfrm>
        </p:spPr>
        <p:txBody>
          <a:bodyPr/>
          <a:lstStyle/>
          <a:p>
            <a:r>
              <a:rPr lang="en-US" b="1" dirty="0"/>
              <a:t>Power Analysis</a:t>
            </a:r>
          </a:p>
        </p:txBody>
      </p:sp>
      <p:pic>
        <p:nvPicPr>
          <p:cNvPr id="5" name="Content Placeholder 4">
            <a:extLst>
              <a:ext uri="{FF2B5EF4-FFF2-40B4-BE49-F238E27FC236}">
                <a16:creationId xmlns:a16="http://schemas.microsoft.com/office/drawing/2014/main" id="{822A428B-E532-58F9-B31B-62AC80F05A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80" r="325" b="5613"/>
          <a:stretch/>
        </p:blipFill>
        <p:spPr>
          <a:xfrm>
            <a:off x="2445103" y="1905000"/>
            <a:ext cx="7938418" cy="3794760"/>
          </a:xfrm>
        </p:spPr>
      </p:pic>
    </p:spTree>
    <p:extLst>
      <p:ext uri="{BB962C8B-B14F-4D97-AF65-F5344CB8AC3E}">
        <p14:creationId xmlns:p14="http://schemas.microsoft.com/office/powerpoint/2010/main" val="2158825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DD08-AD16-7CFD-B689-B1B3E9D8E6D9}"/>
              </a:ext>
            </a:extLst>
          </p:cNvPr>
          <p:cNvSpPr>
            <a:spLocks noGrp="1"/>
          </p:cNvSpPr>
          <p:nvPr>
            <p:ph type="title"/>
          </p:nvPr>
        </p:nvSpPr>
        <p:spPr>
          <a:xfrm>
            <a:off x="2115405" y="979710"/>
            <a:ext cx="8911687" cy="1280890"/>
          </a:xfrm>
        </p:spPr>
        <p:txBody>
          <a:bodyPr/>
          <a:lstStyle/>
          <a:p>
            <a:r>
              <a:rPr lang="en-US" b="1" dirty="0"/>
              <a:t>Voltage Analysis</a:t>
            </a:r>
          </a:p>
        </p:txBody>
      </p:sp>
      <p:pic>
        <p:nvPicPr>
          <p:cNvPr id="5" name="Content Placeholder 4">
            <a:extLst>
              <a:ext uri="{FF2B5EF4-FFF2-40B4-BE49-F238E27FC236}">
                <a16:creationId xmlns:a16="http://schemas.microsoft.com/office/drawing/2014/main" id="{8D23DF89-F6FA-F33A-E30B-81243D439C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487" r="1082" b="8840"/>
          <a:stretch/>
        </p:blipFill>
        <p:spPr>
          <a:xfrm>
            <a:off x="2492505" y="1981200"/>
            <a:ext cx="7840216" cy="3596640"/>
          </a:xfrm>
        </p:spPr>
      </p:pic>
    </p:spTree>
    <p:extLst>
      <p:ext uri="{BB962C8B-B14F-4D97-AF65-F5344CB8AC3E}">
        <p14:creationId xmlns:p14="http://schemas.microsoft.com/office/powerpoint/2010/main" val="328767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26FE-61B4-2EF9-3F0A-26588C0965AE}"/>
              </a:ext>
            </a:extLst>
          </p:cNvPr>
          <p:cNvSpPr>
            <a:spLocks noGrp="1"/>
          </p:cNvSpPr>
          <p:nvPr>
            <p:ph type="title"/>
          </p:nvPr>
        </p:nvSpPr>
        <p:spPr>
          <a:xfrm>
            <a:off x="1932525" y="939070"/>
            <a:ext cx="8911687" cy="686530"/>
          </a:xfrm>
        </p:spPr>
        <p:txBody>
          <a:bodyPr/>
          <a:lstStyle/>
          <a:p>
            <a:r>
              <a:rPr lang="en-US" b="1" dirty="0"/>
              <a:t>Load Profile Analysis</a:t>
            </a:r>
          </a:p>
        </p:txBody>
      </p:sp>
      <p:pic>
        <p:nvPicPr>
          <p:cNvPr id="5" name="Content Placeholder 4">
            <a:extLst>
              <a:ext uri="{FF2B5EF4-FFF2-40B4-BE49-F238E27FC236}">
                <a16:creationId xmlns:a16="http://schemas.microsoft.com/office/drawing/2014/main" id="{6C89F312-DFB7-7070-7A32-4407DDCE96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80" b="6689"/>
          <a:stretch/>
        </p:blipFill>
        <p:spPr>
          <a:xfrm>
            <a:off x="2357120" y="1873066"/>
            <a:ext cx="8048237" cy="3786054"/>
          </a:xfrm>
        </p:spPr>
      </p:pic>
    </p:spTree>
    <p:extLst>
      <p:ext uri="{BB962C8B-B14F-4D97-AF65-F5344CB8AC3E}">
        <p14:creationId xmlns:p14="http://schemas.microsoft.com/office/powerpoint/2010/main" val="198115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4CA38-AF29-B27C-952D-6D8658C88BA2}"/>
              </a:ext>
            </a:extLst>
          </p:cNvPr>
          <p:cNvSpPr>
            <a:spLocks noGrp="1"/>
          </p:cNvSpPr>
          <p:nvPr>
            <p:ph type="title"/>
          </p:nvPr>
        </p:nvSpPr>
        <p:spPr>
          <a:xfrm>
            <a:off x="1899920" y="1066066"/>
            <a:ext cx="8911687" cy="635730"/>
          </a:xfrm>
        </p:spPr>
        <p:txBody>
          <a:bodyPr>
            <a:normAutofit fontScale="90000"/>
          </a:bodyPr>
          <a:lstStyle/>
          <a:p>
            <a:r>
              <a:rPr lang="en-US" b="1" dirty="0"/>
              <a:t>Current Analysis</a:t>
            </a:r>
          </a:p>
        </p:txBody>
      </p:sp>
      <p:pic>
        <p:nvPicPr>
          <p:cNvPr id="5" name="Content Placeholder 4">
            <a:extLst>
              <a:ext uri="{FF2B5EF4-FFF2-40B4-BE49-F238E27FC236}">
                <a16:creationId xmlns:a16="http://schemas.microsoft.com/office/drawing/2014/main" id="{AC4C8772-7AE0-6401-131A-61ED0FA494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680" y="1701796"/>
            <a:ext cx="9604693" cy="3127109"/>
          </a:xfrm>
        </p:spPr>
      </p:pic>
    </p:spTree>
    <p:extLst>
      <p:ext uri="{BB962C8B-B14F-4D97-AF65-F5344CB8AC3E}">
        <p14:creationId xmlns:p14="http://schemas.microsoft.com/office/powerpoint/2010/main" val="93823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982F-7F8D-889D-BD67-4883A718BBE7}"/>
              </a:ext>
            </a:extLst>
          </p:cNvPr>
          <p:cNvSpPr>
            <a:spLocks noGrp="1"/>
          </p:cNvSpPr>
          <p:nvPr>
            <p:ph type="title"/>
          </p:nvPr>
        </p:nvSpPr>
        <p:spPr>
          <a:xfrm>
            <a:off x="4947920" y="3429000"/>
            <a:ext cx="3393440" cy="1300480"/>
          </a:xfrm>
        </p:spPr>
        <p:txBody>
          <a:bodyPr/>
          <a:lstStyle/>
          <a:p>
            <a:r>
              <a:rPr lang="en-US" b="1" dirty="0"/>
              <a:t>Thankyou</a:t>
            </a:r>
          </a:p>
        </p:txBody>
      </p:sp>
    </p:spTree>
    <p:extLst>
      <p:ext uri="{BB962C8B-B14F-4D97-AF65-F5344CB8AC3E}">
        <p14:creationId xmlns:p14="http://schemas.microsoft.com/office/powerpoint/2010/main" val="1717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771DE-D900-0688-3529-C212B6C15CC5}"/>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9281A402-C579-1722-E560-AD0D9C95194E}"/>
              </a:ext>
            </a:extLst>
          </p:cNvPr>
          <p:cNvSpPr>
            <a:spLocks noGrp="1"/>
          </p:cNvSpPr>
          <p:nvPr>
            <p:ph idx="1"/>
          </p:nvPr>
        </p:nvSpPr>
        <p:spPr/>
        <p:txBody>
          <a:bodyPr/>
          <a:lstStyle/>
          <a:p>
            <a:r>
              <a:rPr lang="en-US" b="0" i="0" dirty="0">
                <a:solidFill>
                  <a:srgbClr val="374151"/>
                </a:solidFill>
                <a:effectLst/>
                <a:latin typeface="Söhne"/>
              </a:rPr>
              <a:t>The power industry faces significant challenges when it comes to power monitoring. One of the main problems is the difficulty of collecting and managing large amounts of data from a network of meters and machines. This can result in delays in identifying issues or inefficiencies, which can lead to higher costs and lower performance.</a:t>
            </a:r>
            <a:endParaRPr lang="en-US" dirty="0"/>
          </a:p>
        </p:txBody>
      </p:sp>
    </p:spTree>
    <p:extLst>
      <p:ext uri="{BB962C8B-B14F-4D97-AF65-F5344CB8AC3E}">
        <p14:creationId xmlns:p14="http://schemas.microsoft.com/office/powerpoint/2010/main" val="3568448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89FF-48BB-FF75-1452-ECEE2672F524}"/>
              </a:ext>
            </a:extLst>
          </p:cNvPr>
          <p:cNvSpPr>
            <a:spLocks noGrp="1"/>
          </p:cNvSpPr>
          <p:nvPr>
            <p:ph type="title"/>
          </p:nvPr>
        </p:nvSpPr>
        <p:spPr/>
        <p:txBody>
          <a:bodyPr/>
          <a:lstStyle/>
          <a:p>
            <a:r>
              <a:rPr lang="en-US" b="1" dirty="0"/>
              <a:t>Solution</a:t>
            </a:r>
          </a:p>
        </p:txBody>
      </p:sp>
      <p:sp>
        <p:nvSpPr>
          <p:cNvPr id="3" name="Content Placeholder 2">
            <a:extLst>
              <a:ext uri="{FF2B5EF4-FFF2-40B4-BE49-F238E27FC236}">
                <a16:creationId xmlns:a16="http://schemas.microsoft.com/office/drawing/2014/main" id="{5DEBDFFE-BB01-D087-1D5F-969426239290}"/>
              </a:ext>
            </a:extLst>
          </p:cNvPr>
          <p:cNvSpPr>
            <a:spLocks noGrp="1"/>
          </p:cNvSpPr>
          <p:nvPr>
            <p:ph idx="1"/>
          </p:nvPr>
        </p:nvSpPr>
        <p:spPr/>
        <p:txBody>
          <a:bodyPr>
            <a:normAutofit/>
          </a:bodyPr>
          <a:lstStyle/>
          <a:p>
            <a:pPr algn="l"/>
            <a:r>
              <a:rPr lang="en-US" b="0" i="0" dirty="0">
                <a:solidFill>
                  <a:srgbClr val="374151"/>
                </a:solidFill>
                <a:effectLst/>
                <a:latin typeface="Söhne"/>
              </a:rPr>
              <a:t>Our solution to this problem is the Transfopower Din Rail Meter Collector System dashboard. The dashboard provides a comprehensive view of the entire network of meters and machines, allowing users to easily monitor voltage, load, and other relevant parameters in real-time. The system also includes an option to automatically add new meters to the network, saving users time and effort.</a:t>
            </a:r>
          </a:p>
          <a:p>
            <a:pPr algn="l"/>
            <a:r>
              <a:rPr lang="en-US" b="0" i="0" dirty="0">
                <a:solidFill>
                  <a:srgbClr val="374151"/>
                </a:solidFill>
                <a:effectLst/>
                <a:latin typeface="Söhne"/>
              </a:rPr>
              <a:t>The dashboard allows users to customize the view of the network, organizing meters into a tree with machines and departments at the top level. This makes it easy to navigate and identify issues or inefficiencies at different levels of the network.</a:t>
            </a:r>
          </a:p>
          <a:p>
            <a:endParaRPr lang="en-US" dirty="0"/>
          </a:p>
        </p:txBody>
      </p:sp>
    </p:spTree>
    <p:extLst>
      <p:ext uri="{BB962C8B-B14F-4D97-AF65-F5344CB8AC3E}">
        <p14:creationId xmlns:p14="http://schemas.microsoft.com/office/powerpoint/2010/main" val="302942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0E42-AEA2-CB03-194D-567C59731486}"/>
              </a:ext>
            </a:extLst>
          </p:cNvPr>
          <p:cNvSpPr>
            <a:spLocks noGrp="1"/>
          </p:cNvSpPr>
          <p:nvPr>
            <p:ph type="title"/>
          </p:nvPr>
        </p:nvSpPr>
        <p:spPr/>
        <p:txBody>
          <a:bodyPr/>
          <a:lstStyle/>
          <a:p>
            <a:r>
              <a:rPr lang="en-US" b="1" i="0" dirty="0">
                <a:solidFill>
                  <a:srgbClr val="374151"/>
                </a:solidFill>
                <a:effectLst/>
                <a:latin typeface="Söhne"/>
              </a:rPr>
              <a:t>Benefits:</a:t>
            </a:r>
            <a:endParaRPr lang="en-US" b="1" dirty="0"/>
          </a:p>
        </p:txBody>
      </p:sp>
      <p:sp>
        <p:nvSpPr>
          <p:cNvPr id="3" name="Content Placeholder 2">
            <a:extLst>
              <a:ext uri="{FF2B5EF4-FFF2-40B4-BE49-F238E27FC236}">
                <a16:creationId xmlns:a16="http://schemas.microsoft.com/office/drawing/2014/main" id="{4ACB1A0C-5E3A-942A-6D35-F1CEA6E08E7E}"/>
              </a:ext>
            </a:extLst>
          </p:cNvPr>
          <p:cNvSpPr>
            <a:spLocks noGrp="1"/>
          </p:cNvSpPr>
          <p:nvPr>
            <p:ph idx="1"/>
          </p:nvPr>
        </p:nvSpPr>
        <p:spPr/>
        <p:txBody>
          <a:bodyPr>
            <a:normAutofit/>
          </a:bodyPr>
          <a:lstStyle/>
          <a:p>
            <a:pPr algn="l"/>
            <a:r>
              <a:rPr lang="en-US" b="0" i="0" dirty="0">
                <a:solidFill>
                  <a:srgbClr val="374151"/>
                </a:solidFill>
                <a:effectLst/>
                <a:latin typeface="Söhne"/>
              </a:rPr>
              <a:t>The benefits of our Transfopower Din Rail Meter Collector System dashboard are numerous. Firstly, it provides users with real-time monitoring of key parameters, allowing them to identify issues or inefficiencies quickly and efficiently. This can lead to improved performance and lower costs over time.</a:t>
            </a:r>
          </a:p>
          <a:p>
            <a:pPr algn="l"/>
            <a:r>
              <a:rPr lang="en-US" b="0" i="0" dirty="0">
                <a:solidFill>
                  <a:srgbClr val="374151"/>
                </a:solidFill>
                <a:effectLst/>
                <a:latin typeface="Söhne"/>
              </a:rPr>
              <a:t>Secondly, the dashboard allows users to customize the view of the network, making it easier to navigate and identify issues or inefficiencies at different levels. This can save users time and effort in managing the network.</a:t>
            </a:r>
          </a:p>
          <a:p>
            <a:pPr algn="l"/>
            <a:r>
              <a:rPr lang="en-US" b="0" i="0" dirty="0">
                <a:solidFill>
                  <a:srgbClr val="374151"/>
                </a:solidFill>
                <a:effectLst/>
                <a:latin typeface="Söhne"/>
              </a:rPr>
              <a:t>Finally, our dashboard includes an option to automatically add new meters to the network, saving users time and effort in managing the network. This can lead to improved efficiency and a more streamlined approach to power monitoring.</a:t>
            </a:r>
          </a:p>
          <a:p>
            <a:endParaRPr lang="en-US" dirty="0"/>
          </a:p>
        </p:txBody>
      </p:sp>
    </p:spTree>
    <p:extLst>
      <p:ext uri="{BB962C8B-B14F-4D97-AF65-F5344CB8AC3E}">
        <p14:creationId xmlns:p14="http://schemas.microsoft.com/office/powerpoint/2010/main" val="553026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5C01-D3CA-40ED-D477-45717DCCCFF5}"/>
              </a:ext>
            </a:extLst>
          </p:cNvPr>
          <p:cNvSpPr>
            <a:spLocks noGrp="1"/>
          </p:cNvSpPr>
          <p:nvPr>
            <p:ph type="title"/>
          </p:nvPr>
        </p:nvSpPr>
        <p:spPr/>
        <p:txBody>
          <a:bodyPr/>
          <a:lstStyle/>
          <a:p>
            <a:r>
              <a:rPr lang="en-US" b="1" dirty="0"/>
              <a:t>Features</a:t>
            </a:r>
          </a:p>
        </p:txBody>
      </p:sp>
      <p:sp>
        <p:nvSpPr>
          <p:cNvPr id="3" name="Content Placeholder 2">
            <a:extLst>
              <a:ext uri="{FF2B5EF4-FFF2-40B4-BE49-F238E27FC236}">
                <a16:creationId xmlns:a16="http://schemas.microsoft.com/office/drawing/2014/main" id="{43CB4C31-A6D7-F3BE-6A3F-725DD241DA8A}"/>
              </a:ext>
            </a:extLst>
          </p:cNvPr>
          <p:cNvSpPr>
            <a:spLocks noGrp="1"/>
          </p:cNvSpPr>
          <p:nvPr>
            <p:ph idx="1"/>
          </p:nvPr>
        </p:nvSpPr>
        <p:spPr/>
        <p:txBody>
          <a:bodyPr>
            <a:normAutofit/>
          </a:bodyPr>
          <a:lstStyle/>
          <a:p>
            <a:r>
              <a:rPr lang="en-US" b="1" dirty="0"/>
              <a:t>Meter Management</a:t>
            </a:r>
          </a:p>
          <a:p>
            <a:pPr marL="971550" lvl="1" indent="-514350">
              <a:buFont typeface="+mj-lt"/>
              <a:buAutoNum type="alphaLcPeriod"/>
            </a:pPr>
            <a:r>
              <a:rPr lang="en-US"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Add Machines and Meters to Network Tree</a:t>
            </a:r>
          </a:p>
          <a:p>
            <a:pPr marL="971550" lvl="1" indent="-514350">
              <a:buFont typeface="+mj-lt"/>
              <a:buAutoNum type="alphaLcPeriod"/>
            </a:pPr>
            <a:r>
              <a:rPr lang="en-US"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View Instant Load and Analysis</a:t>
            </a:r>
          </a:p>
          <a:p>
            <a:pPr marL="971550" lvl="1" indent="-514350">
              <a:buFont typeface="+mj-lt"/>
              <a:buAutoNum type="alphaLcPeriod"/>
            </a:pPr>
            <a:r>
              <a:rPr lang="en-US"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View Monthly and Yearly Analysis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User Management</a:t>
            </a:r>
          </a:p>
          <a:p>
            <a:pPr marL="457200" lvl="1" indent="0">
              <a:lnSpc>
                <a:spcPct val="107000"/>
              </a:lnSpc>
              <a:spcBef>
                <a:spcPts val="1500"/>
              </a:spcBef>
              <a:spcAft>
                <a:spcPts val="1500"/>
              </a:spcAft>
              <a:buNone/>
            </a:pPr>
            <a:r>
              <a:rPr lang="en-US" kern="0" dirty="0">
                <a:solidFill>
                  <a:srgbClr val="000000"/>
                </a:solidFill>
                <a:effectLst/>
                <a:ea typeface="Times New Roman" panose="02020603050405020304" pitchFamily="18" charset="0"/>
                <a:cs typeface="Times New Roman" panose="02020603050405020304" pitchFamily="18" charset="0"/>
              </a:rPr>
              <a:t>a. Change User Credentials</a:t>
            </a:r>
            <a:br>
              <a:rPr lang="en-US" kern="100" dirty="0">
                <a:solidFill>
                  <a:srgbClr val="000000"/>
                </a:solidFill>
                <a:effectLst/>
                <a:ea typeface="Times New Roman" panose="02020603050405020304" pitchFamily="18" charset="0"/>
                <a:cs typeface="Times New Roman" panose="02020603050405020304" pitchFamily="18" charset="0"/>
              </a:rPr>
            </a:br>
            <a:r>
              <a:rPr lang="en-US" kern="100" dirty="0">
                <a:solidFill>
                  <a:srgbClr val="000000"/>
                </a:solidFill>
                <a:effectLst/>
                <a:ea typeface="Times New Roman" panose="02020603050405020304" pitchFamily="18" charset="0"/>
                <a:cs typeface="Times New Roman" panose="02020603050405020304" pitchFamily="18" charset="0"/>
              </a:rPr>
              <a:t>b. </a:t>
            </a:r>
            <a:r>
              <a:rPr lang="en-US" kern="0" dirty="0">
                <a:solidFill>
                  <a:srgbClr val="000000"/>
                </a:solidFill>
                <a:effectLst/>
                <a:ea typeface="Times New Roman" panose="02020603050405020304" pitchFamily="18" charset="0"/>
                <a:cs typeface="Times New Roman" panose="02020603050405020304" pitchFamily="18" charset="0"/>
              </a:rPr>
              <a:t>Add/Remove Other Users</a:t>
            </a:r>
            <a:endParaRPr lang="en-US" dirty="0"/>
          </a:p>
          <a:p>
            <a:pPr marL="514350" indent="-514350">
              <a:buFont typeface="+mj-lt"/>
              <a:buAutoNum type="alphaLcPeriod"/>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1315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8F95-22B1-8405-7DF9-33C15AC033C6}"/>
              </a:ext>
            </a:extLst>
          </p:cNvPr>
          <p:cNvSpPr>
            <a:spLocks noGrp="1"/>
          </p:cNvSpPr>
          <p:nvPr>
            <p:ph type="title"/>
          </p:nvPr>
        </p:nvSpPr>
        <p:spPr>
          <a:xfrm>
            <a:off x="2023965" y="1091470"/>
            <a:ext cx="8911687" cy="615410"/>
          </a:xfrm>
        </p:spPr>
        <p:txBody>
          <a:bodyPr>
            <a:normAutofit fontScale="90000"/>
          </a:bodyPr>
          <a:lstStyle/>
          <a:p>
            <a:r>
              <a:rPr lang="en-US" b="1" dirty="0"/>
              <a:t>Main Board</a:t>
            </a:r>
          </a:p>
        </p:txBody>
      </p:sp>
      <p:pic>
        <p:nvPicPr>
          <p:cNvPr id="5" name="Content Placeholder 4">
            <a:extLst>
              <a:ext uri="{FF2B5EF4-FFF2-40B4-BE49-F238E27FC236}">
                <a16:creationId xmlns:a16="http://schemas.microsoft.com/office/drawing/2014/main" id="{89BD1177-38A8-6B61-6649-9B7B4878A0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756" r="5317" b="8034"/>
          <a:stretch/>
        </p:blipFill>
        <p:spPr>
          <a:xfrm>
            <a:off x="2782939" y="2103120"/>
            <a:ext cx="7905381" cy="4003040"/>
          </a:xfrm>
        </p:spPr>
      </p:pic>
    </p:spTree>
    <p:extLst>
      <p:ext uri="{BB962C8B-B14F-4D97-AF65-F5344CB8AC3E}">
        <p14:creationId xmlns:p14="http://schemas.microsoft.com/office/powerpoint/2010/main" val="104192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27F0-91C7-EB54-D7C2-4F0A2CF0F985}"/>
              </a:ext>
            </a:extLst>
          </p:cNvPr>
          <p:cNvSpPr>
            <a:spLocks noGrp="1"/>
          </p:cNvSpPr>
          <p:nvPr>
            <p:ph type="title"/>
          </p:nvPr>
        </p:nvSpPr>
        <p:spPr/>
        <p:txBody>
          <a:bodyPr/>
          <a:lstStyle/>
          <a:p>
            <a:r>
              <a:rPr lang="en-US" b="1" dirty="0"/>
              <a:t>Total Units</a:t>
            </a:r>
          </a:p>
        </p:txBody>
      </p:sp>
      <p:pic>
        <p:nvPicPr>
          <p:cNvPr id="5" name="Content Placeholder 4">
            <a:extLst>
              <a:ext uri="{FF2B5EF4-FFF2-40B4-BE49-F238E27FC236}">
                <a16:creationId xmlns:a16="http://schemas.microsoft.com/office/drawing/2014/main" id="{7F99B86B-503F-BB22-D54B-1868B9F0AD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756" r="5014" b="6958"/>
          <a:stretch/>
        </p:blipFill>
        <p:spPr>
          <a:xfrm>
            <a:off x="2385346" y="1905000"/>
            <a:ext cx="8455373" cy="4546600"/>
          </a:xfrm>
        </p:spPr>
      </p:pic>
    </p:spTree>
    <p:extLst>
      <p:ext uri="{BB962C8B-B14F-4D97-AF65-F5344CB8AC3E}">
        <p14:creationId xmlns:p14="http://schemas.microsoft.com/office/powerpoint/2010/main" val="254557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13C8-FA7E-21EB-16A8-81B30F41502E}"/>
              </a:ext>
            </a:extLst>
          </p:cNvPr>
          <p:cNvSpPr>
            <a:spLocks noGrp="1"/>
          </p:cNvSpPr>
          <p:nvPr>
            <p:ph type="title"/>
          </p:nvPr>
        </p:nvSpPr>
        <p:spPr>
          <a:xfrm>
            <a:off x="1686560" y="690880"/>
            <a:ext cx="9667240" cy="833120"/>
          </a:xfrm>
        </p:spPr>
        <p:txBody>
          <a:bodyPr>
            <a:normAutofit fontScale="90000"/>
          </a:bodyPr>
          <a:lstStyle/>
          <a:p>
            <a:r>
              <a:rPr lang="en-US" sz="4400" b="1" kern="100" dirty="0">
                <a:effectLst/>
                <a:latin typeface="Calibri" panose="020F0502020204030204" pitchFamily="34" charset="0"/>
                <a:ea typeface="Calibri" panose="020F0502020204030204" pitchFamily="34" charset="0"/>
                <a:cs typeface="Times New Roman" panose="02020603050405020304" pitchFamily="18" charset="0"/>
              </a:rPr>
              <a:t>User Management</a:t>
            </a:r>
            <a:br>
              <a:rPr lang="en-US" sz="44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b="1" dirty="0"/>
          </a:p>
        </p:txBody>
      </p:sp>
      <p:pic>
        <p:nvPicPr>
          <p:cNvPr id="5" name="Content Placeholder 4">
            <a:extLst>
              <a:ext uri="{FF2B5EF4-FFF2-40B4-BE49-F238E27FC236}">
                <a16:creationId xmlns:a16="http://schemas.microsoft.com/office/drawing/2014/main" id="{B7E8CB58-BCE2-4F71-301A-6AF68E9071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5837" y="2133600"/>
            <a:ext cx="7642152" cy="3778250"/>
          </a:xfrm>
        </p:spPr>
      </p:pic>
    </p:spTree>
    <p:extLst>
      <p:ext uri="{BB962C8B-B14F-4D97-AF65-F5344CB8AC3E}">
        <p14:creationId xmlns:p14="http://schemas.microsoft.com/office/powerpoint/2010/main" val="149197888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104</TotalTime>
  <Words>491</Words>
  <Application>Microsoft Office PowerPoint</Application>
  <PresentationFormat>Widescreen</PresentationFormat>
  <Paragraphs>42</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Century Gothic</vt:lpstr>
      <vt:lpstr>Google Sans</vt:lpstr>
      <vt:lpstr>Segoe UI</vt:lpstr>
      <vt:lpstr>Söhne</vt:lpstr>
      <vt:lpstr>Times New Roman</vt:lpstr>
      <vt:lpstr>Wingdings</vt:lpstr>
      <vt:lpstr>Wingdings 3</vt:lpstr>
      <vt:lpstr>Wisp</vt:lpstr>
      <vt:lpstr>Transfopower Limited</vt:lpstr>
      <vt:lpstr>Introduction</vt:lpstr>
      <vt:lpstr>Problem Statement</vt:lpstr>
      <vt:lpstr>Solution</vt:lpstr>
      <vt:lpstr>Benefits:</vt:lpstr>
      <vt:lpstr>Features</vt:lpstr>
      <vt:lpstr>Main Board</vt:lpstr>
      <vt:lpstr>Total Units</vt:lpstr>
      <vt:lpstr>User Management </vt:lpstr>
      <vt:lpstr>Action Logs</vt:lpstr>
      <vt:lpstr>Quick Reading</vt:lpstr>
      <vt:lpstr>Analysis of Consumption and Current</vt:lpstr>
      <vt:lpstr>Analysis of Voltage and power Factor</vt:lpstr>
      <vt:lpstr>Analysis of Data in Tabular Form</vt:lpstr>
      <vt:lpstr>Auto Registration</vt:lpstr>
      <vt:lpstr>Manual Registration</vt:lpstr>
      <vt:lpstr>PowerPoint Presentation</vt:lpstr>
      <vt:lpstr>Range Wise Analysis</vt:lpstr>
      <vt:lpstr>Reactive Unit</vt:lpstr>
      <vt:lpstr>Power Analysis</vt:lpstr>
      <vt:lpstr>Voltage Analysis</vt:lpstr>
      <vt:lpstr>Load Profile Analysis</vt:lpstr>
      <vt:lpstr>Current Analysis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Transfopower Limited</dc:title>
  <dc:creator>Faique</dc:creator>
  <cp:lastModifiedBy>Faique</cp:lastModifiedBy>
  <cp:revision>28</cp:revision>
  <dcterms:created xsi:type="dcterms:W3CDTF">2023-03-30T09:11:41Z</dcterms:created>
  <dcterms:modified xsi:type="dcterms:W3CDTF">2023-03-30T10:56:48Z</dcterms:modified>
</cp:coreProperties>
</file>